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636" r:id="rId2"/>
    <p:sldId id="265" r:id="rId3"/>
    <p:sldId id="258" r:id="rId4"/>
    <p:sldId id="637" r:id="rId5"/>
    <p:sldId id="638" r:id="rId6"/>
    <p:sldId id="639" r:id="rId7"/>
    <p:sldId id="640" r:id="rId8"/>
    <p:sldId id="282" r:id="rId9"/>
    <p:sldId id="64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636"/>
            <p14:sldId id="265"/>
            <p14:sldId id="258"/>
            <p14:sldId id="637"/>
            <p14:sldId id="638"/>
            <p14:sldId id="639"/>
            <p14:sldId id="640"/>
            <p14:sldId id="282"/>
            <p14:sldId id="6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663E3"/>
    <a:srgbClr val="5890EA"/>
    <a:srgbClr val="02BFC4"/>
    <a:srgbClr val="01BB38"/>
    <a:srgbClr val="B79F00"/>
    <a:srgbClr val="FF7E79"/>
    <a:srgbClr val="F15A25"/>
    <a:srgbClr val="FFC23A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6"/>
    <p:restoredTop sz="93256" autoAdjust="0"/>
  </p:normalViewPr>
  <p:slideViewPr>
    <p:cSldViewPr snapToGrid="0" snapToObjects="1">
      <p:cViewPr>
        <p:scale>
          <a:sx n="124" d="100"/>
          <a:sy n="124" d="100"/>
        </p:scale>
        <p:origin x="1024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0D8DF-F48A-F53D-52A1-2CE975F97CDD}"/>
              </a:ext>
            </a:extLst>
          </p:cNvPr>
          <p:cNvGrpSpPr/>
          <p:nvPr/>
        </p:nvGrpSpPr>
        <p:grpSpPr>
          <a:xfrm>
            <a:off x="1006173" y="1239852"/>
            <a:ext cx="2311957" cy="4742248"/>
            <a:chOff x="1006173" y="1239852"/>
            <a:chExt cx="2311957" cy="47422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BF557A-BDF4-AD4C-BC7A-2EB829C82DA2}"/>
                </a:ext>
              </a:extLst>
            </p:cNvPr>
            <p:cNvSpPr txBox="1"/>
            <p:nvPr/>
          </p:nvSpPr>
          <p:spPr>
            <a:xfrm>
              <a:off x="1759129" y="1239852"/>
              <a:ext cx="806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venir Light" panose="020B0402020203020204" pitchFamily="34" charset="77"/>
                  <a:cs typeface="Bangla MN" pitchFamily="2" charset="0"/>
                </a:rPr>
                <a:t>Diploid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593462-3378-0B16-208D-8A303622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173" y="1794003"/>
              <a:ext cx="2311957" cy="41880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B638C9-8F85-ED95-90B0-0F5EA7B43DDF}"/>
              </a:ext>
            </a:extLst>
          </p:cNvPr>
          <p:cNvGrpSpPr/>
          <p:nvPr/>
        </p:nvGrpSpPr>
        <p:grpSpPr>
          <a:xfrm>
            <a:off x="4572000" y="1239852"/>
            <a:ext cx="3522903" cy="5542768"/>
            <a:chOff x="4572000" y="1239852"/>
            <a:chExt cx="3522903" cy="55427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65A48F-DE7E-0441-81E1-133E4A6A4EEE}"/>
                </a:ext>
              </a:extLst>
            </p:cNvPr>
            <p:cNvSpPr txBox="1"/>
            <p:nvPr/>
          </p:nvSpPr>
          <p:spPr>
            <a:xfrm>
              <a:off x="5780281" y="1239852"/>
              <a:ext cx="1106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venir Light" panose="020B0402020203020204" pitchFamily="34" charset="77"/>
                  <a:cs typeface="Bangla MN" pitchFamily="2" charset="0"/>
                </a:rPr>
                <a:t>Tetraploid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E47317-E306-01B8-F7D5-3C93A643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596653"/>
              <a:ext cx="3522903" cy="5185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97" y="1895448"/>
            <a:ext cx="8743406" cy="45194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6FBD61-FC79-0260-081B-8F903A56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569885"/>
            <a:ext cx="7886700" cy="1325563"/>
          </a:xfrm>
        </p:spPr>
        <p:txBody>
          <a:bodyPr/>
          <a:lstStyle/>
          <a:p>
            <a:r>
              <a:rPr lang="en-US" dirty="0"/>
              <a:t>Genotyping calling in </a:t>
            </a:r>
            <a:r>
              <a:rPr lang="en-US" dirty="0" err="1"/>
              <a:t>sweeetpotato</a:t>
            </a:r>
            <a:br>
              <a:rPr lang="en-US" dirty="0"/>
            </a:b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3205C6-E3EC-2D30-49FA-86C6A7EDF96A}"/>
              </a:ext>
            </a:extLst>
          </p:cNvPr>
          <p:cNvSpPr/>
          <p:nvPr/>
        </p:nvSpPr>
        <p:spPr>
          <a:xfrm>
            <a:off x="2455638" y="3342323"/>
            <a:ext cx="411994" cy="4119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D1C74C-F3D4-CC0C-BA5C-57EDAC92401E}"/>
              </a:ext>
            </a:extLst>
          </p:cNvPr>
          <p:cNvSpPr/>
          <p:nvPr/>
        </p:nvSpPr>
        <p:spPr>
          <a:xfrm>
            <a:off x="3183962" y="5697133"/>
            <a:ext cx="411994" cy="411994"/>
          </a:xfrm>
          <a:prstGeom prst="ellips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6E2392-4EFE-D420-A5D4-21DACF6EACBD}"/>
              </a:ext>
            </a:extLst>
          </p:cNvPr>
          <p:cNvSpPr/>
          <p:nvPr/>
        </p:nvSpPr>
        <p:spPr>
          <a:xfrm>
            <a:off x="7822234" y="5785456"/>
            <a:ext cx="320477" cy="306981"/>
          </a:xfrm>
          <a:prstGeom prst="ellips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91A6B6-49C0-87EF-EC09-110E4D431DE1}"/>
              </a:ext>
            </a:extLst>
          </p:cNvPr>
          <p:cNvSpPr/>
          <p:nvPr/>
        </p:nvSpPr>
        <p:spPr>
          <a:xfrm>
            <a:off x="7732404" y="5155967"/>
            <a:ext cx="320477" cy="306981"/>
          </a:xfrm>
          <a:prstGeom prst="ellipse">
            <a:avLst/>
          </a:prstGeom>
          <a:solidFill>
            <a:srgbClr val="B7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A699F3-5615-DDF9-AB71-CF251AC38A27}"/>
              </a:ext>
            </a:extLst>
          </p:cNvPr>
          <p:cNvSpPr/>
          <p:nvPr/>
        </p:nvSpPr>
        <p:spPr>
          <a:xfrm>
            <a:off x="7501757" y="4302034"/>
            <a:ext cx="320477" cy="306981"/>
          </a:xfrm>
          <a:prstGeom prst="ellipse">
            <a:avLst/>
          </a:prstGeom>
          <a:solidFill>
            <a:srgbClr val="01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3FD805-1102-A500-AFC0-5242E56AAF2F}"/>
              </a:ext>
            </a:extLst>
          </p:cNvPr>
          <p:cNvSpPr/>
          <p:nvPr/>
        </p:nvSpPr>
        <p:spPr>
          <a:xfrm>
            <a:off x="7039547" y="3447336"/>
            <a:ext cx="320477" cy="306981"/>
          </a:xfrm>
          <a:prstGeom prst="ellipse">
            <a:avLst/>
          </a:prstGeom>
          <a:solidFill>
            <a:srgbClr val="02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77E140-60CD-0982-57DA-2F020BD6AD23}"/>
              </a:ext>
            </a:extLst>
          </p:cNvPr>
          <p:cNvSpPr/>
          <p:nvPr/>
        </p:nvSpPr>
        <p:spPr>
          <a:xfrm>
            <a:off x="6406499" y="2767996"/>
            <a:ext cx="320477" cy="306981"/>
          </a:xfrm>
          <a:prstGeom prst="ellipse">
            <a:avLst/>
          </a:prstGeom>
          <a:solidFill>
            <a:srgbClr val="589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88576F-F9C0-9120-2B27-E223C8D5D302}"/>
              </a:ext>
            </a:extLst>
          </p:cNvPr>
          <p:cNvSpPr/>
          <p:nvPr/>
        </p:nvSpPr>
        <p:spPr>
          <a:xfrm>
            <a:off x="5744490" y="2501060"/>
            <a:ext cx="320477" cy="306981"/>
          </a:xfrm>
          <a:prstGeom prst="ellipse">
            <a:avLst/>
          </a:prstGeom>
          <a:solidFill>
            <a:srgbClr val="F66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35290B-7ADF-21FF-F9E6-6CA28DF724F3}"/>
              </a:ext>
            </a:extLst>
          </p:cNvPr>
          <p:cNvSpPr/>
          <p:nvPr/>
        </p:nvSpPr>
        <p:spPr>
          <a:xfrm>
            <a:off x="5256258" y="2455547"/>
            <a:ext cx="320477" cy="306981"/>
          </a:xfrm>
          <a:prstGeom prst="ellipse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4615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E5C4FF3-7417-4277-F4CA-B5CE59AA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93" y="2525752"/>
            <a:ext cx="7744513" cy="3617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278931"/>
            <a:ext cx="7886700" cy="1325563"/>
          </a:xfrm>
        </p:spPr>
        <p:txBody>
          <a:bodyPr/>
          <a:lstStyle/>
          <a:p>
            <a:r>
              <a:rPr lang="en-US" dirty="0"/>
              <a:t>Potato data – doses from 0 to 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60AF18-092C-0BAB-C59F-D000F8EB4D22}"/>
              </a:ext>
            </a:extLst>
          </p:cNvPr>
          <p:cNvSpPr/>
          <p:nvPr/>
        </p:nvSpPr>
        <p:spPr>
          <a:xfrm>
            <a:off x="869163" y="1408834"/>
            <a:ext cx="1059365" cy="507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Atlantic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94A36-648E-FB55-E948-68160561CFF6}"/>
              </a:ext>
            </a:extLst>
          </p:cNvPr>
          <p:cNvSpPr txBox="1"/>
          <p:nvPr/>
        </p:nvSpPr>
        <p:spPr>
          <a:xfrm>
            <a:off x="2041210" y="1486945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A38563-EDAA-6BA5-4724-E1B6B1DAB6E3}"/>
              </a:ext>
            </a:extLst>
          </p:cNvPr>
          <p:cNvSpPr/>
          <p:nvPr/>
        </p:nvSpPr>
        <p:spPr>
          <a:xfrm>
            <a:off x="2433946" y="1431255"/>
            <a:ext cx="1059365" cy="507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B1829-5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5D2F17-EEA7-3758-5CC5-504D22E1C94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98846" y="1916065"/>
            <a:ext cx="324244" cy="616873"/>
          </a:xfrm>
          <a:prstGeom prst="straightConnector1">
            <a:avLst/>
          </a:prstGeom>
          <a:ln w="22225">
            <a:solidFill>
              <a:srgbClr val="F15A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FA3FF-6D18-96F9-F9EE-4E5B2283A65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580896" y="1938486"/>
            <a:ext cx="382733" cy="594452"/>
          </a:xfrm>
          <a:prstGeom prst="straightConnector1">
            <a:avLst/>
          </a:prstGeom>
          <a:ln w="22225">
            <a:solidFill>
              <a:srgbClr val="F15A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CB387AA-ABF3-C473-21A1-2AD08E29AC5A}"/>
              </a:ext>
            </a:extLst>
          </p:cNvPr>
          <p:cNvSpPr/>
          <p:nvPr/>
        </p:nvSpPr>
        <p:spPr>
          <a:xfrm>
            <a:off x="6180373" y="1662449"/>
            <a:ext cx="1190427" cy="507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Offspring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0382B-EAE7-3AE2-EB6E-C80EB8FD5406}"/>
              </a:ext>
            </a:extLst>
          </p:cNvPr>
          <p:cNvCxnSpPr>
            <a:cxnSpLocks/>
          </p:cNvCxnSpPr>
          <p:nvPr/>
        </p:nvCxnSpPr>
        <p:spPr>
          <a:xfrm flipV="1">
            <a:off x="4862542" y="2243025"/>
            <a:ext cx="0" cy="186945"/>
          </a:xfrm>
          <a:prstGeom prst="line">
            <a:avLst/>
          </a:prstGeom>
          <a:ln w="25400">
            <a:solidFill>
              <a:srgbClr val="F15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E81D78-9A38-6798-4731-7D88A6784201}"/>
              </a:ext>
            </a:extLst>
          </p:cNvPr>
          <p:cNvCxnSpPr>
            <a:cxnSpLocks/>
          </p:cNvCxnSpPr>
          <p:nvPr/>
        </p:nvCxnSpPr>
        <p:spPr>
          <a:xfrm>
            <a:off x="4862542" y="2255923"/>
            <a:ext cx="2966225" cy="0"/>
          </a:xfrm>
          <a:prstGeom prst="line">
            <a:avLst/>
          </a:prstGeom>
          <a:ln w="25400">
            <a:solidFill>
              <a:srgbClr val="F15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47FDD8-5E4E-35AD-2A2C-081DCB65E69C}"/>
              </a:ext>
            </a:extLst>
          </p:cNvPr>
          <p:cNvSpPr txBox="1"/>
          <p:nvPr/>
        </p:nvSpPr>
        <p:spPr>
          <a:xfrm>
            <a:off x="7784978" y="2015500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15A25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2051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904875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Recombination fraction in diploids derived from inbred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773" y="124517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31D0-E2E4-450A-CC8E-9094A5BC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in outcrossing species -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87BA7-86AC-2719-9C33-1674E752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59" y="1846724"/>
            <a:ext cx="3664578" cy="4026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18B68-F17D-5962-D1E2-189B8E66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59" y="1846724"/>
            <a:ext cx="5555255" cy="40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2783-66CE-B79D-31CA-5FDC1725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247"/>
            <a:ext cx="7886700" cy="1325563"/>
          </a:xfrm>
        </p:spPr>
        <p:txBody>
          <a:bodyPr/>
          <a:lstStyle/>
          <a:p>
            <a:r>
              <a:rPr lang="en-US" dirty="0"/>
              <a:t>Phasing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EFA14-2FCC-B89A-6647-2C7CBD63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201531"/>
            <a:ext cx="6375061" cy="39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F8220-C935-BC5E-9563-9E836442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965551"/>
            <a:ext cx="6375063" cy="468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4967C-143A-78FC-9803-8840D336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174623"/>
            <a:ext cx="7214165" cy="10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4C905-8ACB-9D50-1E01-44416A40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51" y="2563443"/>
            <a:ext cx="1329690" cy="1246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344BC-A1F4-4F0C-090C-EDF5F242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128" y="4910332"/>
            <a:ext cx="3895335" cy="19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2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B1952-EE16-35A0-62E6-D7CD10E6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5" y="1604494"/>
            <a:ext cx="8499477" cy="4025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278931"/>
            <a:ext cx="7886700" cy="1325563"/>
          </a:xfrm>
        </p:spPr>
        <p:txBody>
          <a:bodyPr/>
          <a:lstStyle/>
          <a:p>
            <a:r>
              <a:rPr lang="en-US" dirty="0"/>
              <a:t>Phasing and re-estimating 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B32A6B-9A48-69C1-0CD2-923977EA3377}"/>
              </a:ext>
            </a:extLst>
          </p:cNvPr>
          <p:cNvCxnSpPr>
            <a:cxnSpLocks/>
          </p:cNvCxnSpPr>
          <p:nvPr/>
        </p:nvCxnSpPr>
        <p:spPr>
          <a:xfrm flipH="1">
            <a:off x="6097086" y="3124848"/>
            <a:ext cx="1126274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B3ADDB-1CAE-A752-DBC5-3ACE364C2DA5}"/>
              </a:ext>
            </a:extLst>
          </p:cNvPr>
          <p:cNvCxnSpPr>
            <a:cxnSpLocks/>
          </p:cNvCxnSpPr>
          <p:nvPr/>
        </p:nvCxnSpPr>
        <p:spPr>
          <a:xfrm flipH="1">
            <a:off x="7345538" y="4131255"/>
            <a:ext cx="104879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AFCF2D-9112-6D94-E2D5-C87D8C1E1D98}"/>
              </a:ext>
            </a:extLst>
          </p:cNvPr>
          <p:cNvCxnSpPr>
            <a:cxnSpLocks/>
          </p:cNvCxnSpPr>
          <p:nvPr/>
        </p:nvCxnSpPr>
        <p:spPr>
          <a:xfrm flipH="1">
            <a:off x="6821142" y="4468590"/>
            <a:ext cx="104879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4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079" y="2579058"/>
            <a:ext cx="4969842" cy="427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2" y="1374093"/>
            <a:ext cx="8333834" cy="1204965"/>
          </a:xfrm>
        </p:spPr>
        <p:txBody>
          <a:bodyPr>
            <a:normAutofit/>
          </a:bodyPr>
          <a:lstStyle/>
          <a:p>
            <a:r>
              <a:rPr lang="en-US" dirty="0"/>
              <a:t>When assuming a </a:t>
            </a:r>
            <a:r>
              <a:rPr lang="en-US" i="1" dirty="0">
                <a:solidFill>
                  <a:srgbClr val="FF0000"/>
                </a:solidFill>
              </a:rPr>
              <a:t>prior probability </a:t>
            </a:r>
            <a:r>
              <a:rPr lang="en-US" dirty="0"/>
              <a:t>distribution of the genotypes, multilocus strategies can improve the quality of the inferred haplotypes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099A3-8C4E-4347-9100-B55560B44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078" y="2579058"/>
            <a:ext cx="4969844" cy="427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4B3E-D089-494F-8224-B7695822679C}"/>
              </a:ext>
            </a:extLst>
          </p:cNvPr>
          <p:cNvSpPr txBox="1"/>
          <p:nvPr/>
        </p:nvSpPr>
        <p:spPr>
          <a:xfrm>
            <a:off x="3671752" y="22097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Tetraploid potato</a:t>
            </a:r>
          </a:p>
        </p:txBody>
      </p:sp>
    </p:spTree>
    <p:extLst>
      <p:ext uri="{BB962C8B-B14F-4D97-AF65-F5344CB8AC3E}">
        <p14:creationId xmlns:p14="http://schemas.microsoft.com/office/powerpoint/2010/main" val="4286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887B-8D3B-9640-935F-6EBD4BD14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52" y="2085544"/>
            <a:ext cx="6186715" cy="465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0A14-0C54-294F-9B43-41882604C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51" y="2085544"/>
            <a:ext cx="6186715" cy="465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E7E24-7D4B-794D-9966-B8A7C19B4EAD}"/>
              </a:ext>
            </a:extLst>
          </p:cNvPr>
          <p:cNvSpPr/>
          <p:nvPr/>
        </p:nvSpPr>
        <p:spPr>
          <a:xfrm>
            <a:off x="3343471" y="1518784"/>
            <a:ext cx="245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Hexaploid sweetpotato</a:t>
            </a:r>
          </a:p>
        </p:txBody>
      </p:sp>
    </p:spTree>
    <p:extLst>
      <p:ext uri="{BB962C8B-B14F-4D97-AF65-F5344CB8AC3E}">
        <p14:creationId xmlns:p14="http://schemas.microsoft.com/office/powerpoint/2010/main" val="1132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54098</TotalTime>
  <Words>82</Words>
  <Application>Microsoft Macintosh PowerPoint</Application>
  <PresentationFormat>On-screen Show (4:3)</PresentationFormat>
  <Paragraphs>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Light</vt:lpstr>
      <vt:lpstr>Calibri</vt:lpstr>
      <vt:lpstr>Calibri Light</vt:lpstr>
      <vt:lpstr>Office Theme</vt:lpstr>
      <vt:lpstr>Segregation in polyploids</vt:lpstr>
      <vt:lpstr>Genotyping calling in sweeetpotato </vt:lpstr>
      <vt:lpstr>Potato data – doses from 0 to 4</vt:lpstr>
      <vt:lpstr>Recombination fraction in diploids derived from inbred lines</vt:lpstr>
      <vt:lpstr>Phasing in outcrossing species - background</vt:lpstr>
      <vt:lpstr>Phasing algorithm</vt:lpstr>
      <vt:lpstr>Phasing and re-estimating map</vt:lpstr>
      <vt:lpstr>Probabilistic haplotype reconstruction</vt:lpstr>
      <vt:lpstr>Probabilistic haplotype reconstruction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334</cp:revision>
  <dcterms:created xsi:type="dcterms:W3CDTF">2019-10-28T21:32:32Z</dcterms:created>
  <dcterms:modified xsi:type="dcterms:W3CDTF">2022-12-15T22:14:17Z</dcterms:modified>
</cp:coreProperties>
</file>